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8" r:id="rId7"/>
    <p:sldId id="269" r:id="rId8"/>
    <p:sldId id="270" r:id="rId9"/>
    <p:sldId id="261" r:id="rId10"/>
    <p:sldId id="262" r:id="rId11"/>
    <p:sldId id="263" r:id="rId12"/>
    <p:sldId id="264" r:id="rId13"/>
    <p:sldId id="265" r:id="rId14"/>
    <p:sldId id="266" r:id="rId15"/>
    <p:sldId id="267" r:id="rId1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EF28BA-013C-4813-9CF7-9EB66AB18A80}">
  <a:tblStyle styleId="{BDEF28BA-013C-4813-9CF7-9EB66AB18A80}" styleName="Table_0"/>
  <a:tblStyle styleId="{446D0883-EBF3-4D02-AA9F-6EA917113E9C}" styleName="Table_1"/>
  <a:tblStyle styleId="{410AC085-9220-4880-A4C1-C45DF1047BF5}" styleName="Table_2"/>
  <a:tblStyle styleId="{A5D724A1-DBBD-4809-800B-166B4E7EEFC7}" styleName="Table_3"/>
  <a:tblStyle styleId="{FEACF38A-F3F2-435E-8579-1A82714EDC35}" styleName="Table_4"/>
  <a:tblStyle styleId="{12294805-59B6-4EFD-B601-B6F6CDD9D719}" styleName="Table_5"/>
  <a:tblStyle styleId="{C5BEDCE5-EEE3-4D9A-8B55-B0F6138B0EDD}" styleName="Table_6"/>
  <a:tblStyle styleId="{65AE00AA-0A2D-4EA2-97C8-58B1753C49A4}" styleName="Table_7"/>
  <a:tblStyle styleId="{2D9309C5-4D71-499B-B931-1A783B24558B}" styleName="Table_8"/>
  <a:tblStyle styleId="{FB45A688-3845-4B9E-A8FE-72D6ED620BA0}" styleName="Table_9"/>
  <a:tblStyle styleId="{ABFF702C-0FCC-40C2-9449-3BF462A35D6D}" styleName="Table_1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4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34228480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2729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63430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437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1077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4686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5" name="Shape 14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5322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6660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0173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7812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1788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583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530084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3776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4122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06474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ctr" rtl="0">
              <a:spcBef>
                <a:spcPts val="560"/>
              </a:spcBef>
              <a:buClr>
                <a:schemeClr val="lt1"/>
              </a:buClr>
              <a:buFont typeface="Calibri"/>
              <a:buNone/>
              <a:defRPr sz="2800" b="0" i="0" u="none" strike="noStrike" cap="none" baseline="0">
                <a:solidFill>
                  <a:schemeClr val="lt1"/>
                </a:solidFill>
                <a:latin typeface="Calibri"/>
                <a:ea typeface="Calibri"/>
                <a:cs typeface="Calibri"/>
                <a:sym typeface="Calibri"/>
              </a:defRPr>
            </a:lvl2pPr>
            <a:lvl3pPr marL="914400" marR="0" indent="0" algn="ctr" rtl="0">
              <a:spcBef>
                <a:spcPts val="480"/>
              </a:spcBef>
              <a:buClr>
                <a:schemeClr val="lt1"/>
              </a:buClr>
              <a:buFont typeface="Calibri"/>
              <a:buNone/>
              <a:defRPr sz="2400" b="0" i="0" u="none" strike="noStrike" cap="none" baseline="0">
                <a:solidFill>
                  <a:schemeClr val="lt1"/>
                </a:solidFill>
                <a:latin typeface="Calibri"/>
                <a:ea typeface="Calibri"/>
                <a:cs typeface="Calibri"/>
                <a:sym typeface="Calibri"/>
              </a:defRPr>
            </a:lvl3pPr>
            <a:lvl4pPr marL="13716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4pPr>
            <a:lvl5pPr marL="18288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5pPr>
            <a:lvl6pPr marL="22860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6pPr>
            <a:lvl7pPr marL="27432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7pPr>
            <a:lvl8pPr marL="32004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8pPr>
            <a:lvl9pPr marL="3657600" marR="0" indent="0" algn="ctr" rtl="0">
              <a:spcBef>
                <a:spcPts val="400"/>
              </a:spcBef>
              <a:buClr>
                <a:schemeClr val="lt1"/>
              </a:buClr>
              <a:buFont typeface="Calibri"/>
              <a:buNone/>
              <a:defRPr sz="2000" b="0" i="0" u="none" strike="noStrike" cap="none" baseline="0">
                <a:solidFill>
                  <a:schemeClr val="lt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22225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7780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136525"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524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524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524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524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524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524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small"/>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chemeClr val="lt1"/>
              </a:buClr>
              <a:buFont typeface="Calibri"/>
              <a:buNone/>
              <a:defRPr sz="2000">
                <a:solidFill>
                  <a:schemeClr val="lt1"/>
                </a:solidFill>
              </a:defRPr>
            </a:lvl1pPr>
            <a:lvl2pPr marL="457200" indent="0" rtl="0">
              <a:spcBef>
                <a:spcPts val="0"/>
              </a:spcBef>
              <a:buClr>
                <a:schemeClr val="lt1"/>
              </a:buClr>
              <a:buFont typeface="Calibri"/>
              <a:buNone/>
              <a:defRPr sz="1800">
                <a:solidFill>
                  <a:schemeClr val="lt1"/>
                </a:solidFill>
              </a:defRPr>
            </a:lvl2pPr>
            <a:lvl3pPr marL="914400" indent="0" rtl="0">
              <a:spcBef>
                <a:spcPts val="0"/>
              </a:spcBef>
              <a:buClr>
                <a:schemeClr val="lt1"/>
              </a:buClr>
              <a:buFont typeface="Calibri"/>
              <a:buNone/>
              <a:defRPr sz="1600">
                <a:solidFill>
                  <a:schemeClr val="lt1"/>
                </a:solidFill>
              </a:defRPr>
            </a:lvl3pPr>
            <a:lvl4pPr marL="1371600" indent="0" rtl="0">
              <a:spcBef>
                <a:spcPts val="0"/>
              </a:spcBef>
              <a:buClr>
                <a:schemeClr val="lt1"/>
              </a:buClr>
              <a:buFont typeface="Calibri"/>
              <a:buNone/>
              <a:defRPr sz="1400">
                <a:solidFill>
                  <a:schemeClr val="lt1"/>
                </a:solidFill>
              </a:defRPr>
            </a:lvl4pPr>
            <a:lvl5pPr marL="1828800" indent="0" rtl="0">
              <a:spcBef>
                <a:spcPts val="0"/>
              </a:spcBef>
              <a:buClr>
                <a:schemeClr val="lt1"/>
              </a:buClr>
              <a:buFont typeface="Calibri"/>
              <a:buNone/>
              <a:defRPr sz="1400">
                <a:solidFill>
                  <a:schemeClr val="lt1"/>
                </a:solidFill>
              </a:defRPr>
            </a:lvl5pPr>
            <a:lvl6pPr marL="2286000" indent="0" rtl="0">
              <a:spcBef>
                <a:spcPts val="0"/>
              </a:spcBef>
              <a:buClr>
                <a:schemeClr val="lt1"/>
              </a:buClr>
              <a:buFont typeface="Calibri"/>
              <a:buNone/>
              <a:defRPr sz="1400">
                <a:solidFill>
                  <a:schemeClr val="lt1"/>
                </a:solidFill>
              </a:defRPr>
            </a:lvl6pPr>
            <a:lvl7pPr marL="2743200" indent="0" rtl="0">
              <a:spcBef>
                <a:spcPts val="0"/>
              </a:spcBef>
              <a:buClr>
                <a:schemeClr val="lt1"/>
              </a:buClr>
              <a:buFont typeface="Calibri"/>
              <a:buNone/>
              <a:defRPr sz="1400">
                <a:solidFill>
                  <a:schemeClr val="lt1"/>
                </a:solidFill>
              </a:defRPr>
            </a:lvl7pPr>
            <a:lvl8pPr marL="3200400" indent="0" rtl="0">
              <a:spcBef>
                <a:spcPts val="0"/>
              </a:spcBef>
              <a:buClr>
                <a:schemeClr val="lt1"/>
              </a:buClr>
              <a:buFont typeface="Calibri"/>
              <a:buNone/>
              <a:defRPr sz="1400">
                <a:solidFill>
                  <a:schemeClr val="lt1"/>
                </a:solidFill>
              </a:defRPr>
            </a:lvl8pPr>
            <a:lvl9pPr marL="3657600" indent="0" rtl="0">
              <a:spcBef>
                <a:spcPts val="0"/>
              </a:spcBef>
              <a:buClr>
                <a:schemeClr val="lt1"/>
              </a:buClr>
              <a:buFont typeface="Calibri"/>
              <a:buNone/>
              <a:defRPr sz="1400">
                <a:solidFill>
                  <a:schemeClr val="lt1"/>
                </a:solidFill>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spcBef>
                <a:spcPts val="0"/>
              </a:spcBef>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l" rtl="0">
              <a:spcBef>
                <a:spcPts val="0"/>
              </a:spcBef>
              <a:buClr>
                <a:schemeClr val="lt1"/>
              </a:buClr>
              <a:buFont typeface="Calibri"/>
              <a:buNone/>
              <a:defRPr sz="2800" b="0" i="0" u="none" strike="noStrike" cap="none" baseline="0">
                <a:solidFill>
                  <a:schemeClr val="lt1"/>
                </a:solidFill>
                <a:latin typeface="Calibri"/>
                <a:ea typeface="Calibri"/>
                <a:cs typeface="Calibri"/>
                <a:sym typeface="Calibri"/>
              </a:defRPr>
            </a:lvl2pPr>
            <a:lvl3pPr marL="914400" marR="0" indent="0" algn="l" rtl="0">
              <a:spcBef>
                <a:spcPts val="0"/>
              </a:spcBef>
              <a:buClr>
                <a:schemeClr val="lt1"/>
              </a:buClr>
              <a:buFont typeface="Calibri"/>
              <a:buNone/>
              <a:defRPr sz="2400" b="0" i="0" u="none" strike="noStrike" cap="none" baseline="0">
                <a:solidFill>
                  <a:schemeClr val="lt1"/>
                </a:solidFill>
                <a:latin typeface="Calibri"/>
                <a:ea typeface="Calibri"/>
                <a:cs typeface="Calibri"/>
                <a:sym typeface="Calibri"/>
              </a:defRPr>
            </a:lvl3pPr>
            <a:lvl4pPr marL="13716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4pPr>
            <a:lvl5pPr marL="18288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5pPr>
            <a:lvl6pPr marL="22860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6pPr>
            <a:lvl7pPr marL="27432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7pPr>
            <a:lvl8pPr marL="32004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8pPr>
            <a:lvl9pPr marL="36576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5A9DEB"/>
            </a:gs>
            <a:gs pos="100000">
              <a:srgbClr val="00285A"/>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222250" algn="l" rtl="0">
              <a:spcBef>
                <a:spcPts val="640"/>
              </a:spcBef>
              <a:buClr>
                <a:schemeClr val="lt1"/>
              </a:buClr>
              <a:buFont typeface="Arial"/>
              <a:buChar char="●"/>
              <a:defRPr sz="3200" b="0" i="0" u="none" strike="noStrike" cap="none" baseline="0">
                <a:solidFill>
                  <a:schemeClr val="lt1"/>
                </a:solidFill>
                <a:latin typeface="Calibri"/>
                <a:ea typeface="Calibri"/>
                <a:cs typeface="Calibri"/>
                <a:sym typeface="Calibri"/>
              </a:defRPr>
            </a:lvl1pPr>
            <a:lvl2pPr marL="742950" marR="0" indent="-177800" algn="l" rtl="0">
              <a:spcBef>
                <a:spcPts val="560"/>
              </a:spcBef>
              <a:buClr>
                <a:schemeClr val="lt1"/>
              </a:buClr>
              <a:buFont typeface="Arial"/>
              <a:buChar char="●"/>
              <a:defRPr sz="2800" b="0" i="0" u="none" strike="noStrike" cap="none" baseline="0">
                <a:solidFill>
                  <a:schemeClr val="lt1"/>
                </a:solidFill>
                <a:latin typeface="Calibri"/>
                <a:ea typeface="Calibri"/>
                <a:cs typeface="Calibri"/>
                <a:sym typeface="Calibri"/>
              </a:defRPr>
            </a:lvl2pPr>
            <a:lvl3pPr marL="1143000" marR="0" indent="-136525" algn="l" rtl="0">
              <a:spcBef>
                <a:spcPts val="480"/>
              </a:spcBef>
              <a:buClr>
                <a:schemeClr val="lt1"/>
              </a:buClr>
              <a:buFont typeface="Arial"/>
              <a:buChar char="●"/>
              <a:defRPr sz="2400" b="0" i="0" u="none" strike="noStrike" cap="none" baseline="0">
                <a:solidFill>
                  <a:schemeClr val="lt1"/>
                </a:solidFill>
                <a:latin typeface="Calibri"/>
                <a:ea typeface="Calibri"/>
                <a:cs typeface="Calibri"/>
                <a:sym typeface="Calibri"/>
              </a:defRPr>
            </a:lvl3pPr>
            <a:lvl4pPr marL="1600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4pPr>
            <a:lvl5pPr marL="20574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5pPr>
            <a:lvl6pPr marL="25146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6pPr>
            <a:lvl7pPr marL="29718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7pPr>
            <a:lvl8pPr marL="34290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8pPr>
            <a:lvl9pPr marL="3886200" marR="0" indent="-1524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505200" y="2133600"/>
            <a:ext cx="54102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US" sz="4400" b="1" i="0" u="none" strike="noStrike" cap="none" baseline="0">
                <a:solidFill>
                  <a:schemeClr val="lt1"/>
                </a:solidFill>
                <a:latin typeface="Comic Sans MS"/>
                <a:ea typeface="Comic Sans MS"/>
                <a:cs typeface="Comic Sans MS"/>
                <a:sym typeface="Comic Sans MS"/>
              </a:rPr>
              <a:t>The Gingerbread Man</a:t>
            </a:r>
          </a:p>
        </p:txBody>
      </p:sp>
      <p:sp>
        <p:nvSpPr>
          <p:cNvPr id="81" name="Shape 81"/>
          <p:cNvSpPr txBox="1">
            <a:spLocks noGrp="1"/>
          </p:cNvSpPr>
          <p:nvPr>
            <p:ph type="subTitle" idx="1"/>
          </p:nvPr>
        </p:nvSpPr>
        <p:spPr>
          <a:xfrm>
            <a:off x="3810000" y="3962400"/>
            <a:ext cx="5105399" cy="762000"/>
          </a:xfrm>
          <a:prstGeom prst="rect">
            <a:avLst/>
          </a:prstGeom>
          <a:noFill/>
          <a:ln>
            <a:noFill/>
          </a:ln>
        </p:spPr>
        <p:txBody>
          <a:bodyPr lIns="91425" tIns="45700" rIns="91425" bIns="45700" anchor="t" anchorCtr="0">
            <a:noAutofit/>
          </a:bodyPr>
          <a:lstStyle/>
          <a:p>
            <a:pPr marL="0" marR="0" lvl="0" indent="0" algn="ctr" rtl="0">
              <a:spcBef>
                <a:spcPts val="640"/>
              </a:spcBef>
              <a:buClr>
                <a:schemeClr val="lt1"/>
              </a:buClr>
              <a:buSzPct val="25000"/>
              <a:buFont typeface="Calibri"/>
              <a:buNone/>
            </a:pPr>
            <a:r>
              <a:rPr lang="en-US" sz="3200" b="1" i="0" u="none" strike="noStrike" cap="none" baseline="0" dirty="0">
                <a:solidFill>
                  <a:schemeClr val="lt1"/>
                </a:solidFill>
                <a:latin typeface="Calibri"/>
                <a:ea typeface="Calibri"/>
                <a:cs typeface="Calibri"/>
                <a:sym typeface="Calibri"/>
              </a:rPr>
              <a:t>A </a:t>
            </a:r>
            <a:r>
              <a:rPr lang="en-US" b="1" dirty="0" smtClean="0"/>
              <a:t>Cedar Ridge Primary</a:t>
            </a:r>
            <a:r>
              <a:rPr lang="en-US" sz="3200" b="1" i="0" u="none" strike="noStrike" cap="none" baseline="0" dirty="0" smtClean="0">
                <a:solidFill>
                  <a:schemeClr val="lt1"/>
                </a:solidFill>
                <a:latin typeface="Calibri"/>
                <a:ea typeface="Calibri"/>
                <a:cs typeface="Calibri"/>
                <a:sym typeface="Calibri"/>
              </a:rPr>
              <a:t> </a:t>
            </a:r>
            <a:r>
              <a:rPr lang="en-US" sz="3200" b="1" i="0" u="none" strike="noStrike" cap="none" baseline="0" dirty="0">
                <a:solidFill>
                  <a:schemeClr val="lt1"/>
                </a:solidFill>
                <a:latin typeface="Calibri"/>
                <a:ea typeface="Calibri"/>
                <a:cs typeface="Calibri"/>
                <a:sym typeface="Calibri"/>
              </a:rPr>
              <a:t>Story</a:t>
            </a:r>
          </a:p>
        </p:txBody>
      </p:sp>
      <p:pic>
        <p:nvPicPr>
          <p:cNvPr id="82" name="Shape 82"/>
          <p:cNvPicPr preferRelativeResize="0"/>
          <p:nvPr/>
        </p:nvPicPr>
        <p:blipFill>
          <a:blip r:embed="rId3">
            <a:alphaModFix/>
          </a:blip>
          <a:stretch>
            <a:fillRect/>
          </a:stretch>
        </p:blipFill>
        <p:spPr>
          <a:xfrm>
            <a:off x="457200" y="914400"/>
            <a:ext cx="3429000" cy="47243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graphicFrame>
        <p:nvGraphicFramePr>
          <p:cNvPr id="117" name="Shape 117"/>
          <p:cNvGraphicFramePr/>
          <p:nvPr>
            <p:extLst>
              <p:ext uri="{D42A27DB-BD31-4B8C-83A1-F6EECF244321}">
                <p14:modId xmlns:p14="http://schemas.microsoft.com/office/powerpoint/2010/main" val="1028731668"/>
              </p:ext>
            </p:extLst>
          </p:nvPr>
        </p:nvGraphicFramePr>
        <p:xfrm>
          <a:off x="76200" y="152400"/>
          <a:ext cx="8915400" cy="6553200"/>
        </p:xfrm>
        <a:graphic>
          <a:graphicData uri="http://schemas.openxmlformats.org/drawingml/2006/table">
            <a:tbl>
              <a:tblPr>
                <a:noFill/>
                <a:tableStyleId>{12294805-59B6-4EFD-B601-B6F6CDD9D719}</a:tableStyleId>
              </a:tblPr>
              <a:tblGrid>
                <a:gridCol w="4892407"/>
                <a:gridCol w="4022993"/>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dirty="0">
                          <a:latin typeface="Comic Sans MS"/>
                          <a:ea typeface="Comic Sans MS"/>
                          <a:cs typeface="Comic Sans MS"/>
                          <a:sym typeface="Comic Sans MS"/>
                        </a:rPr>
                        <a:t>A little further down</a:t>
                      </a:r>
                      <a:r>
                        <a:rPr lang="en-US" sz="2800" b="0" i="0" baseline="0" dirty="0">
                          <a:latin typeface="Comic Sans MS"/>
                          <a:ea typeface="Comic Sans MS"/>
                          <a:cs typeface="Comic Sans MS"/>
                          <a:sym typeface="Comic Sans MS"/>
                        </a:rPr>
                        <a:t> the hallway he met </a:t>
                      </a:r>
                      <a:r>
                        <a:rPr lang="en-US" sz="2800" b="0" i="0" baseline="0" dirty="0" smtClean="0">
                          <a:latin typeface="Comic Sans MS"/>
                          <a:ea typeface="Comic Sans MS"/>
                          <a:cs typeface="Comic Sans MS"/>
                          <a:sym typeface="Comic Sans MS"/>
                        </a:rPr>
                        <a:t>a janitor</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“Stop! Stop! little man,” yelled</a:t>
                      </a:r>
                      <a:r>
                        <a:rPr lang="en-US" sz="2800" b="0" i="0" baseline="0" dirty="0">
                          <a:latin typeface="Comic Sans MS"/>
                          <a:ea typeface="Comic Sans MS"/>
                          <a:cs typeface="Comic Sans MS"/>
                          <a:sym typeface="Comic Sans MS"/>
                        </a:rPr>
                        <a:t> the </a:t>
                      </a:r>
                      <a:r>
                        <a:rPr lang="en-US" sz="2800" b="0" i="0" baseline="0" dirty="0" smtClean="0">
                          <a:latin typeface="Comic Sans MS"/>
                          <a:ea typeface="Comic Sans MS"/>
                          <a:cs typeface="Comic Sans MS"/>
                          <a:sym typeface="Comic Sans MS"/>
                        </a:rPr>
                        <a:t>janitor</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“I want to eat you.” Again the gingerbread man was too fast. He sped on down the hallway saying, "Run, run as fast as you can. You can't catch me, 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85" y="936433"/>
            <a:ext cx="4748270" cy="4836405"/>
          </a:xfrm>
          <a:prstGeom prst="rect">
            <a:avLst/>
          </a:prstGeom>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extLst>
              <p:ext uri="{D42A27DB-BD31-4B8C-83A1-F6EECF244321}">
                <p14:modId xmlns:p14="http://schemas.microsoft.com/office/powerpoint/2010/main" val="841658562"/>
              </p:ext>
            </p:extLst>
          </p:nvPr>
        </p:nvGraphicFramePr>
        <p:xfrm>
          <a:off x="76200" y="152400"/>
          <a:ext cx="8915400" cy="6553200"/>
        </p:xfrm>
        <a:graphic>
          <a:graphicData uri="http://schemas.openxmlformats.org/drawingml/2006/table">
            <a:tbl>
              <a:tblPr>
                <a:noFill/>
                <a:tableStyleId>{C5BEDCE5-EEE3-4D9A-8B55-B0F6138B0EDD}</a:tableStyleId>
              </a:tblPr>
              <a:tblGrid>
                <a:gridCol w="4837323"/>
                <a:gridCol w="4078077"/>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dirty="0">
                          <a:latin typeface="Comic Sans MS"/>
                          <a:ea typeface="Comic Sans MS"/>
                          <a:cs typeface="Comic Sans MS"/>
                          <a:sym typeface="Comic Sans MS"/>
                        </a:rPr>
                        <a:t>It was not long before the gingerbread man came to the</a:t>
                      </a:r>
                      <a:r>
                        <a:rPr lang="en-US" sz="2800" b="0" i="0" baseline="0" dirty="0">
                          <a:latin typeface="Comic Sans MS"/>
                          <a:ea typeface="Comic Sans MS"/>
                          <a:cs typeface="Comic Sans MS"/>
                          <a:sym typeface="Comic Sans MS"/>
                        </a:rPr>
                        <a:t> front office</a:t>
                      </a:r>
                      <a:r>
                        <a:rPr lang="en-US" sz="2800" b="0" i="0" dirty="0">
                          <a:latin typeface="Comic Sans MS"/>
                          <a:ea typeface="Comic Sans MS"/>
                          <a:cs typeface="Comic Sans MS"/>
                          <a:sym typeface="Comic Sans MS"/>
                        </a:rPr>
                        <a:t>. “Stop! Stop!” shouted the </a:t>
                      </a:r>
                      <a:r>
                        <a:rPr lang="en-US" sz="2800" b="0" i="0" dirty="0" smtClean="0">
                          <a:latin typeface="Comic Sans MS"/>
                          <a:ea typeface="Comic Sans MS"/>
                          <a:cs typeface="Comic Sans MS"/>
                          <a:sym typeface="Comic Sans MS"/>
                        </a:rPr>
                        <a:t>secretaries. </a:t>
                      </a:r>
                      <a:r>
                        <a:rPr lang="en-US" sz="2800" b="0" i="0" dirty="0">
                          <a:latin typeface="Comic Sans MS"/>
                          <a:ea typeface="Comic Sans MS"/>
                          <a:cs typeface="Comic Sans MS"/>
                          <a:sym typeface="Comic Sans MS"/>
                        </a:rPr>
                        <a:t>“I want to eat you, little man.” But the gingerbread man did not stop. He said</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Run, run as fast as you can. You can't catch me, 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73" y="848298"/>
            <a:ext cx="4263528" cy="4792337"/>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aphicFrame>
        <p:nvGraphicFramePr>
          <p:cNvPr id="129" name="Shape 129"/>
          <p:cNvGraphicFramePr/>
          <p:nvPr>
            <p:extLst>
              <p:ext uri="{D42A27DB-BD31-4B8C-83A1-F6EECF244321}">
                <p14:modId xmlns:p14="http://schemas.microsoft.com/office/powerpoint/2010/main" val="2057251695"/>
              </p:ext>
            </p:extLst>
          </p:nvPr>
        </p:nvGraphicFramePr>
        <p:xfrm>
          <a:off x="76200" y="152400"/>
          <a:ext cx="8915400" cy="6629400"/>
        </p:xfrm>
        <a:graphic>
          <a:graphicData uri="http://schemas.openxmlformats.org/drawingml/2006/table">
            <a:tbl>
              <a:tblPr>
                <a:noFill/>
                <a:tableStyleId>{65AE00AA-0A2D-4EA2-97C8-58B1753C49A4}</a:tableStyleId>
              </a:tblPr>
              <a:tblGrid>
                <a:gridCol w="5663418"/>
                <a:gridCol w="3251982"/>
              </a:tblGrid>
              <a:tr h="66294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400" b="0" i="0" dirty="0">
                          <a:latin typeface="Comic Sans MS"/>
                          <a:ea typeface="Comic Sans MS"/>
                          <a:cs typeface="Comic Sans MS"/>
                          <a:sym typeface="Comic Sans MS"/>
                        </a:rPr>
                        <a:t>The principal joined in the chase. “Stop, stop” the principal shouted. “I want to eat you</a:t>
                      </a:r>
                      <a:r>
                        <a:rPr lang="en-US" sz="2400" b="0" i="0" baseline="0" dirty="0">
                          <a:latin typeface="Comic Sans MS"/>
                          <a:ea typeface="Comic Sans MS"/>
                          <a:cs typeface="Comic Sans MS"/>
                          <a:sym typeface="Comic Sans MS"/>
                        </a:rPr>
                        <a:t> too!” </a:t>
                      </a:r>
                      <a:r>
                        <a:rPr lang="en-US" sz="2400" b="0" i="0" dirty="0">
                          <a:latin typeface="Comic Sans MS"/>
                          <a:ea typeface="Comic Sans MS"/>
                          <a:cs typeface="Comic Sans MS"/>
                          <a:sym typeface="Comic Sans MS"/>
                        </a:rPr>
                        <a:t>The gingerbread man laughed and laughed, until he came to a dead</a:t>
                      </a:r>
                      <a:r>
                        <a:rPr lang="en-US" sz="2400" b="0" i="0" baseline="0" dirty="0">
                          <a:latin typeface="Comic Sans MS"/>
                          <a:ea typeface="Comic Sans MS"/>
                          <a:cs typeface="Comic Sans MS"/>
                          <a:sym typeface="Comic Sans MS"/>
                        </a:rPr>
                        <a:t> end</a:t>
                      </a:r>
                      <a:r>
                        <a:rPr lang="en-US" sz="2400" b="0" i="0" dirty="0">
                          <a:latin typeface="Comic Sans MS"/>
                          <a:ea typeface="Comic Sans MS"/>
                          <a:cs typeface="Comic Sans MS"/>
                          <a:sym typeface="Comic Sans MS"/>
                        </a:rPr>
                        <a:t>. “Oh no!” he cried, “They will catch me. How can I get</a:t>
                      </a:r>
                      <a:r>
                        <a:rPr lang="en-US" sz="2400" b="0" i="0" baseline="0" dirty="0">
                          <a:latin typeface="Comic Sans MS"/>
                          <a:ea typeface="Comic Sans MS"/>
                          <a:cs typeface="Comic Sans MS"/>
                          <a:sym typeface="Comic Sans MS"/>
                        </a:rPr>
                        <a:t> away?”</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3551"/>
            <a:ext cx="5725551" cy="4979963"/>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graphicFrame>
        <p:nvGraphicFramePr>
          <p:cNvPr id="135" name="Shape 135"/>
          <p:cNvGraphicFramePr/>
          <p:nvPr>
            <p:extLst>
              <p:ext uri="{D42A27DB-BD31-4B8C-83A1-F6EECF244321}">
                <p14:modId xmlns:p14="http://schemas.microsoft.com/office/powerpoint/2010/main" val="4240774056"/>
              </p:ext>
            </p:extLst>
          </p:nvPr>
        </p:nvGraphicFramePr>
        <p:xfrm>
          <a:off x="76200" y="152400"/>
          <a:ext cx="8915400" cy="6553200"/>
        </p:xfrm>
        <a:graphic>
          <a:graphicData uri="http://schemas.openxmlformats.org/drawingml/2006/table">
            <a:tbl>
              <a:tblPr>
                <a:noFill/>
                <a:tableStyleId>{2D9309C5-4D71-499B-B931-1A783B24558B}</a:tableStyleId>
              </a:tblPr>
              <a:tblGrid>
                <a:gridCol w="4819357"/>
                <a:gridCol w="4096043"/>
              </a:tblGrid>
              <a:tr h="6553200">
                <a:tc>
                  <a:txBody>
                    <a:bodyPr/>
                    <a:lstStyle/>
                    <a:p>
                      <a:pPr>
                        <a:spcBef>
                          <a:spcPts val="0"/>
                        </a:spcBef>
                        <a:buNone/>
                      </a:pPr>
                      <a:endParaRPr/>
                    </a:p>
                  </a:txBody>
                  <a:tcPr marL="91425" marR="91425" marT="91425" marB="91425"/>
                </a:tc>
                <a:tc>
                  <a:txBody>
                    <a:bodyPr/>
                    <a:lstStyle/>
                    <a:p>
                      <a:pPr lvl="0" algn="l" rtl="0">
                        <a:spcBef>
                          <a:spcPts val="0"/>
                        </a:spcBef>
                        <a:buSzPct val="25000"/>
                        <a:buNone/>
                      </a:pPr>
                      <a:r>
                        <a:rPr lang="en-US" sz="3200" b="0" i="0" dirty="0">
                          <a:latin typeface="Comic Sans MS"/>
                          <a:ea typeface="Comic Sans MS"/>
                          <a:cs typeface="Comic Sans MS"/>
                          <a:sym typeface="Comic Sans MS"/>
                        </a:rPr>
                        <a:t>A sly counselor came down</a:t>
                      </a:r>
                      <a:r>
                        <a:rPr lang="en-US" sz="3200" b="0" i="0" baseline="0" dirty="0">
                          <a:latin typeface="Comic Sans MS"/>
                          <a:ea typeface="Comic Sans MS"/>
                          <a:cs typeface="Comic Sans MS"/>
                          <a:sym typeface="Comic Sans MS"/>
                        </a:rPr>
                        <a:t> the hallway</a:t>
                      </a:r>
                      <a:r>
                        <a:rPr lang="en-US" sz="3200" b="0" i="0" dirty="0">
                          <a:latin typeface="Comic Sans MS"/>
                          <a:ea typeface="Comic Sans MS"/>
                          <a:cs typeface="Comic Sans MS"/>
                          <a:sym typeface="Comic Sans MS"/>
                        </a:rPr>
                        <a:t>. “I can help you get</a:t>
                      </a:r>
                      <a:r>
                        <a:rPr lang="en-US" sz="3200" b="0" i="0" baseline="0" dirty="0">
                          <a:latin typeface="Comic Sans MS"/>
                          <a:ea typeface="Comic Sans MS"/>
                          <a:cs typeface="Comic Sans MS"/>
                          <a:sym typeface="Comic Sans MS"/>
                        </a:rPr>
                        <a:t> away</a:t>
                      </a:r>
                      <a:r>
                        <a:rPr lang="en-US" sz="3200" b="0" i="0" dirty="0">
                          <a:latin typeface="Comic Sans MS"/>
                          <a:ea typeface="Comic Sans MS"/>
                          <a:cs typeface="Comic Sans MS"/>
                          <a:sym typeface="Comic Sans MS"/>
                        </a:rPr>
                        <a:t>,” said the counselor. “Jump on to my shoulder</a:t>
                      </a:r>
                      <a:r>
                        <a:rPr lang="en-US" sz="3200" b="0" i="0" baseline="0" dirty="0">
                          <a:latin typeface="Comic Sans MS"/>
                          <a:ea typeface="Comic Sans MS"/>
                          <a:cs typeface="Comic Sans MS"/>
                          <a:sym typeface="Comic Sans MS"/>
                        </a:rPr>
                        <a:t> and they won’t see you</a:t>
                      </a:r>
                      <a:r>
                        <a:rPr lang="en-US" sz="3200" b="0" i="0" dirty="0">
                          <a:latin typeface="Comic Sans MS"/>
                          <a:ea typeface="Comic Sans MS"/>
                          <a:cs typeface="Comic Sans MS"/>
                          <a:sym typeface="Comic Sans MS"/>
                        </a:rPr>
                        <a:t>.” </a:t>
                      </a:r>
                      <a:br>
                        <a:rPr lang="en-US" sz="3200" b="0" i="0" dirty="0">
                          <a:latin typeface="Comic Sans MS"/>
                          <a:ea typeface="Comic Sans MS"/>
                          <a:cs typeface="Comic Sans MS"/>
                          <a:sym typeface="Comic Sans MS"/>
                        </a:rPr>
                      </a:br>
                      <a:r>
                        <a:rPr lang="en-US" sz="3200" b="0" i="0" dirty="0">
                          <a:latin typeface="Comic Sans MS"/>
                          <a:ea typeface="Comic Sans MS"/>
                          <a:cs typeface="Comic Sans MS"/>
                          <a:sym typeface="Comic Sans MS"/>
                        </a:rPr>
                        <a:t>“You won't eat me, will you?” said the gingerbread man.</a:t>
                      </a:r>
                      <a:br>
                        <a:rPr lang="en-US" sz="3200" b="0" i="0" dirty="0">
                          <a:latin typeface="Comic Sans MS"/>
                          <a:ea typeface="Comic Sans MS"/>
                          <a:cs typeface="Comic Sans MS"/>
                          <a:sym typeface="Comic Sans MS"/>
                        </a:rPr>
                      </a:br>
                      <a:r>
                        <a:rPr lang="en-US" sz="3200" b="0" i="0" dirty="0">
                          <a:latin typeface="Comic Sans MS"/>
                          <a:ea typeface="Comic Sans MS"/>
                          <a:cs typeface="Comic Sans MS"/>
                          <a:sym typeface="Comic Sans MS"/>
                        </a:rPr>
                        <a:t>“Of course not,” said the</a:t>
                      </a:r>
                      <a:r>
                        <a:rPr lang="en-US" sz="3200" b="0" i="0" baseline="0" dirty="0">
                          <a:latin typeface="Comic Sans MS"/>
                          <a:ea typeface="Comic Sans MS"/>
                          <a:cs typeface="Comic Sans MS"/>
                          <a:sym typeface="Comic Sans MS"/>
                        </a:rPr>
                        <a:t> counselor</a:t>
                      </a:r>
                      <a:r>
                        <a:rPr lang="en-US" sz="3200" b="0" i="0" dirty="0">
                          <a:latin typeface="Comic Sans MS"/>
                          <a:ea typeface="Comic Sans MS"/>
                          <a:cs typeface="Comic Sans MS"/>
                          <a:sym typeface="Comic Sans MS"/>
                        </a:rPr>
                        <a:t>.</a:t>
                      </a:r>
                    </a:p>
                  </a:txBody>
                  <a:tcPr marL="47625" marR="47625" marT="47625" marB="47625" anchor="ctr"/>
                </a:tc>
              </a:tr>
            </a:tbl>
          </a:graphicData>
        </a:graphic>
      </p:graphicFrame>
      <p:pic>
        <p:nvPicPr>
          <p:cNvPr id="136" name="Shape 136"/>
          <p:cNvPicPr preferRelativeResize="0"/>
          <p:nvPr/>
        </p:nvPicPr>
        <p:blipFill>
          <a:blip r:embed="rId3">
            <a:alphaModFix/>
          </a:blip>
          <a:stretch>
            <a:fillRect/>
          </a:stretch>
        </p:blipFill>
        <p:spPr>
          <a:xfrm rot="-5400000">
            <a:off x="-282038" y="1440982"/>
            <a:ext cx="5647910" cy="4285256"/>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aphicFrame>
        <p:nvGraphicFramePr>
          <p:cNvPr id="141" name="Shape 141"/>
          <p:cNvGraphicFramePr/>
          <p:nvPr/>
        </p:nvGraphicFramePr>
        <p:xfrm>
          <a:off x="76200" y="152400"/>
          <a:ext cx="8915400" cy="6629400"/>
        </p:xfrm>
        <a:graphic>
          <a:graphicData uri="http://schemas.openxmlformats.org/drawingml/2006/table">
            <a:tbl>
              <a:tblPr>
                <a:noFill/>
                <a:tableStyleId>{FB45A688-3845-4B9E-A8FE-72D6ED620BA0}</a:tableStyleId>
              </a:tblPr>
              <a:tblGrid>
                <a:gridCol w="3904325"/>
                <a:gridCol w="5011075"/>
              </a:tblGrid>
              <a:tr h="6629400">
                <a:tc>
                  <a:txBody>
                    <a:bodyPr/>
                    <a:lstStyle/>
                    <a:p>
                      <a:pPr>
                        <a:spcBef>
                          <a:spcPts val="0"/>
                        </a:spcBef>
                        <a:buNone/>
                      </a:pPr>
                      <a:endParaRPr/>
                    </a:p>
                  </a:txBody>
                  <a:tcPr marL="91425" marR="91425" marT="91425" marB="91425"/>
                </a:tc>
                <a:tc>
                  <a:txBody>
                    <a:bodyPr/>
                    <a:lstStyle/>
                    <a:p>
                      <a:pPr lvl="0" algn="l" rtl="0">
                        <a:spcBef>
                          <a:spcPts val="0"/>
                        </a:spcBef>
                        <a:buSzPct val="25000"/>
                        <a:buNone/>
                      </a:pPr>
                      <a:r>
                        <a:rPr lang="en-US" sz="2800" b="0" i="0">
                          <a:latin typeface="Comic Sans MS"/>
                          <a:ea typeface="Comic Sans MS"/>
                          <a:cs typeface="Comic Sans MS"/>
                          <a:sym typeface="Comic Sans MS"/>
                        </a:rPr>
                        <a:t>The gingerbread man climbed on the</a:t>
                      </a:r>
                      <a:r>
                        <a:rPr lang="en-US" sz="2800" b="0" i="0" baseline="0">
                          <a:latin typeface="Comic Sans MS"/>
                          <a:ea typeface="Comic Sans MS"/>
                          <a:cs typeface="Comic Sans MS"/>
                          <a:sym typeface="Comic Sans MS"/>
                        </a:rPr>
                        <a:t> counselor’s shoulder</a:t>
                      </a:r>
                      <a:r>
                        <a:rPr lang="en-US" sz="2800" b="0" i="0">
                          <a:latin typeface="Comic Sans MS"/>
                          <a:ea typeface="Comic Sans MS"/>
                          <a:cs typeface="Comic Sans MS"/>
                          <a:sym typeface="Comic Sans MS"/>
                        </a:rPr>
                        <a:t>. Soon the gingerbread man began to get nervous. “Hide</a:t>
                      </a:r>
                      <a:r>
                        <a:rPr lang="en-US" sz="2800" b="0" i="0" baseline="0">
                          <a:latin typeface="Comic Sans MS"/>
                          <a:ea typeface="Comic Sans MS"/>
                          <a:cs typeface="Comic Sans MS"/>
                          <a:sym typeface="Comic Sans MS"/>
                        </a:rPr>
                        <a:t> in my room”</a:t>
                      </a:r>
                      <a:r>
                        <a:rPr lang="en-US" sz="2800" b="0" i="0">
                          <a:latin typeface="Comic Sans MS"/>
                          <a:ea typeface="Comic Sans MS"/>
                          <a:cs typeface="Comic Sans MS"/>
                          <a:sym typeface="Comic Sans MS"/>
                        </a:rPr>
                        <a:t> said the counselor. So the gingerbread man did. As they</a:t>
                      </a:r>
                      <a:r>
                        <a:rPr lang="en-US" sz="2800" b="0" i="0" baseline="0">
                          <a:latin typeface="Comic Sans MS"/>
                          <a:ea typeface="Comic Sans MS"/>
                          <a:cs typeface="Comic Sans MS"/>
                          <a:sym typeface="Comic Sans MS"/>
                        </a:rPr>
                        <a:t> walked</a:t>
                      </a:r>
                      <a:r>
                        <a:rPr lang="en-US" sz="2800" b="0" i="0">
                          <a:latin typeface="Comic Sans MS"/>
                          <a:ea typeface="Comic Sans MS"/>
                          <a:cs typeface="Comic Sans MS"/>
                          <a:sym typeface="Comic Sans MS"/>
                        </a:rPr>
                        <a:t> the counselor said, “I can still see you.  Hide</a:t>
                      </a:r>
                      <a:r>
                        <a:rPr lang="en-US" sz="2800" b="0" i="0" baseline="0">
                          <a:latin typeface="Comic Sans MS"/>
                          <a:ea typeface="Comic Sans MS"/>
                          <a:cs typeface="Comic Sans MS"/>
                          <a:sym typeface="Comic Sans MS"/>
                        </a:rPr>
                        <a:t> on my wall.”</a:t>
                      </a:r>
                      <a:r>
                        <a:rPr lang="en-US" sz="2800" b="0" i="0">
                          <a:latin typeface="Comic Sans MS"/>
                          <a:ea typeface="Comic Sans MS"/>
                          <a:cs typeface="Comic Sans MS"/>
                          <a:sym typeface="Comic Sans MS"/>
                        </a:rPr>
                        <a:t> So the gingerbread man did as he was told.</a:t>
                      </a:r>
                    </a:p>
                  </a:txBody>
                  <a:tcPr marL="47625" marR="47625" marT="47625" marB="47625" anchor="ctr"/>
                </a:tc>
              </a:tr>
            </a:tbl>
          </a:graphicData>
        </a:graphic>
      </p:graphicFrame>
      <p:pic>
        <p:nvPicPr>
          <p:cNvPr id="142" name="Shape 142"/>
          <p:cNvPicPr preferRelativeResize="0"/>
          <p:nvPr/>
        </p:nvPicPr>
        <p:blipFill>
          <a:blip r:embed="rId3">
            <a:alphaModFix/>
          </a:blip>
          <a:stretch>
            <a:fillRect/>
          </a:stretch>
        </p:blipFill>
        <p:spPr>
          <a:xfrm rot="-5400000">
            <a:off x="-472333" y="2000382"/>
            <a:ext cx="5155502" cy="355316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aphicFrame>
        <p:nvGraphicFramePr>
          <p:cNvPr id="147" name="Shape 147"/>
          <p:cNvGraphicFramePr/>
          <p:nvPr>
            <p:extLst>
              <p:ext uri="{D42A27DB-BD31-4B8C-83A1-F6EECF244321}">
                <p14:modId xmlns:p14="http://schemas.microsoft.com/office/powerpoint/2010/main" val="2908889032"/>
              </p:ext>
            </p:extLst>
          </p:nvPr>
        </p:nvGraphicFramePr>
        <p:xfrm>
          <a:off x="76200" y="152400"/>
          <a:ext cx="8915400" cy="6553200"/>
        </p:xfrm>
        <a:graphic>
          <a:graphicData uri="http://schemas.openxmlformats.org/drawingml/2006/table">
            <a:tbl>
              <a:tblPr>
                <a:noFill/>
                <a:tableStyleId>{ABFF702C-0FCC-40C2-9449-3BF462A35D6D}</a:tableStyleId>
              </a:tblPr>
              <a:tblGrid>
                <a:gridCol w="5466471"/>
                <a:gridCol w="3448929"/>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3200" b="0" i="0" dirty="0">
                          <a:latin typeface="Comic Sans MS"/>
                          <a:ea typeface="Comic Sans MS"/>
                          <a:cs typeface="Comic Sans MS"/>
                          <a:sym typeface="Comic Sans MS"/>
                        </a:rPr>
                        <a:t>And</a:t>
                      </a:r>
                      <a:r>
                        <a:rPr lang="en-US" sz="3200" b="0" i="0" baseline="0" dirty="0">
                          <a:latin typeface="Comic Sans MS"/>
                          <a:ea typeface="Comic Sans MS"/>
                          <a:cs typeface="Comic Sans MS"/>
                          <a:sym typeface="Comic Sans MS"/>
                        </a:rPr>
                        <a:t> that is where you can find the Gingerbread Man today, on the counselor’s wall, helping the </a:t>
                      </a:r>
                      <a:r>
                        <a:rPr lang="en-US" sz="3200" b="0" i="0" baseline="0" dirty="0" smtClean="0">
                          <a:latin typeface="Comic Sans MS"/>
                          <a:ea typeface="Comic Sans MS"/>
                          <a:cs typeface="Comic Sans MS"/>
                          <a:sym typeface="Comic Sans MS"/>
                        </a:rPr>
                        <a:t>Cedar Ridge Primary </a:t>
                      </a:r>
                      <a:r>
                        <a:rPr lang="en-US" sz="3200" b="0" i="0" baseline="0" dirty="0">
                          <a:latin typeface="Comic Sans MS"/>
                          <a:ea typeface="Comic Sans MS"/>
                          <a:cs typeface="Comic Sans MS"/>
                          <a:sym typeface="Comic Sans MS"/>
                        </a:rPr>
                        <a:t>students learn about jobs in </a:t>
                      </a:r>
                      <a:r>
                        <a:rPr lang="en-US" sz="3200" b="0" i="0" baseline="0" dirty="0" smtClean="0">
                          <a:latin typeface="Comic Sans MS"/>
                          <a:ea typeface="Comic Sans MS"/>
                          <a:cs typeface="Comic Sans MS"/>
                          <a:sym typeface="Comic Sans MS"/>
                        </a:rPr>
                        <a:t>the Primary building!</a:t>
                      </a:r>
                      <a:endParaRPr lang="en-US" sz="3200" b="0" i="0" baseline="0" dirty="0">
                        <a:latin typeface="Comic Sans MS"/>
                        <a:ea typeface="Comic Sans MS"/>
                        <a:cs typeface="Comic Sans MS"/>
                        <a:sym typeface="Comic Sans MS"/>
                      </a:endParaRP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33875" y="866922"/>
            <a:ext cx="6052624" cy="4761914"/>
          </a:xfrm>
          <a:prstGeom prst="rect">
            <a:avLst/>
          </a:prstGeom>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aphicFrame>
        <p:nvGraphicFramePr>
          <p:cNvPr id="87" name="Shape 87"/>
          <p:cNvGraphicFramePr/>
          <p:nvPr>
            <p:extLst>
              <p:ext uri="{D42A27DB-BD31-4B8C-83A1-F6EECF244321}">
                <p14:modId xmlns:p14="http://schemas.microsoft.com/office/powerpoint/2010/main" val="2860602464"/>
              </p:ext>
            </p:extLst>
          </p:nvPr>
        </p:nvGraphicFramePr>
        <p:xfrm>
          <a:off x="152400" y="533400"/>
          <a:ext cx="8534400" cy="6019800"/>
        </p:xfrm>
        <a:graphic>
          <a:graphicData uri="http://schemas.openxmlformats.org/drawingml/2006/table">
            <a:tbl>
              <a:tblPr>
                <a:noFill/>
                <a:tableStyleId>{BDEF28BA-013C-4813-9CF7-9EB66AB18A80}</a:tableStyleId>
              </a:tblPr>
              <a:tblGrid>
                <a:gridCol w="3982725"/>
                <a:gridCol w="4551675"/>
              </a:tblGrid>
              <a:tr h="60198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3200" b="0" i="0" dirty="0">
                          <a:latin typeface="Comic Sans MS"/>
                          <a:ea typeface="Comic Sans MS"/>
                          <a:cs typeface="Comic Sans MS"/>
                          <a:sym typeface="Comic Sans MS"/>
                        </a:rPr>
                        <a:t>Once upon a time lots</a:t>
                      </a:r>
                      <a:r>
                        <a:rPr lang="en-US" sz="3200" b="0" i="0" baseline="0" dirty="0">
                          <a:latin typeface="Comic Sans MS"/>
                          <a:ea typeface="Comic Sans MS"/>
                          <a:cs typeface="Comic Sans MS"/>
                          <a:sym typeface="Comic Sans MS"/>
                        </a:rPr>
                        <a:t> of people worked at </a:t>
                      </a:r>
                      <a:r>
                        <a:rPr lang="en-US" sz="3200" b="0" i="0" baseline="0" dirty="0" smtClean="0">
                          <a:latin typeface="Comic Sans MS"/>
                          <a:ea typeface="Comic Sans MS"/>
                          <a:cs typeface="Comic Sans MS"/>
                          <a:sym typeface="Comic Sans MS"/>
                        </a:rPr>
                        <a:t>Cedar Ridge Primary</a:t>
                      </a:r>
                      <a:r>
                        <a:rPr lang="en-US" sz="3200" b="0" i="0" dirty="0" smtClean="0">
                          <a:latin typeface="Comic Sans MS"/>
                          <a:ea typeface="Comic Sans MS"/>
                          <a:cs typeface="Comic Sans MS"/>
                          <a:sym typeface="Comic Sans MS"/>
                        </a:rPr>
                        <a:t>. </a:t>
                      </a:r>
                      <a:r>
                        <a:rPr lang="en-US" sz="3200" b="0" i="0" dirty="0">
                          <a:latin typeface="Comic Sans MS"/>
                          <a:ea typeface="Comic Sans MS"/>
                          <a:cs typeface="Comic Sans MS"/>
                          <a:sym typeface="Comic Sans MS"/>
                        </a:rPr>
                        <a:t>One day a cook made a gingerbread man. </a:t>
                      </a:r>
                      <a:r>
                        <a:rPr lang="en-US" sz="3200" b="0" i="0" dirty="0" smtClean="0">
                          <a:latin typeface="Comic Sans MS"/>
                          <a:ea typeface="Comic Sans MS"/>
                          <a:cs typeface="Comic Sans MS"/>
                          <a:sym typeface="Comic Sans MS"/>
                        </a:rPr>
                        <a:t>He </a:t>
                      </a:r>
                      <a:r>
                        <a:rPr lang="en-US" sz="3200" b="0" i="0" dirty="0">
                          <a:latin typeface="Comic Sans MS"/>
                          <a:ea typeface="Comic Sans MS"/>
                          <a:cs typeface="Comic Sans MS"/>
                          <a:sym typeface="Comic Sans MS"/>
                        </a:rPr>
                        <a:t>gave him chocolate</a:t>
                      </a:r>
                      <a:r>
                        <a:rPr lang="en-US" sz="3200" b="0" i="0" baseline="0" dirty="0">
                          <a:latin typeface="Comic Sans MS"/>
                          <a:ea typeface="Comic Sans MS"/>
                          <a:cs typeface="Comic Sans MS"/>
                          <a:sym typeface="Comic Sans MS"/>
                        </a:rPr>
                        <a:t> chips</a:t>
                      </a:r>
                      <a:r>
                        <a:rPr lang="en-US" sz="3200" b="0" i="0" dirty="0">
                          <a:latin typeface="Comic Sans MS"/>
                          <a:ea typeface="Comic Sans MS"/>
                          <a:cs typeface="Comic Sans MS"/>
                          <a:sym typeface="Comic Sans MS"/>
                        </a:rPr>
                        <a:t> for eyes and gumdrops for buttons. </a:t>
                      </a:r>
                      <a:r>
                        <a:rPr lang="en-US" sz="3200" b="0" i="0" dirty="0" smtClean="0">
                          <a:latin typeface="Comic Sans MS"/>
                          <a:ea typeface="Comic Sans MS"/>
                          <a:cs typeface="Comic Sans MS"/>
                          <a:sym typeface="Comic Sans MS"/>
                        </a:rPr>
                        <a:t>He </a:t>
                      </a:r>
                      <a:r>
                        <a:rPr lang="en-US" sz="3200" b="0" i="0" dirty="0">
                          <a:latin typeface="Comic Sans MS"/>
                          <a:ea typeface="Comic Sans MS"/>
                          <a:cs typeface="Comic Sans MS"/>
                          <a:sym typeface="Comic Sans MS"/>
                        </a:rPr>
                        <a:t>put him in the oven to bake.</a:t>
                      </a:r>
                    </a:p>
                  </a:txBody>
                  <a:tcPr marL="47625" marR="47625" marT="47625" marB="47625" anchor="ctr"/>
                </a:tc>
              </a:tr>
            </a:tbl>
          </a:graphicData>
        </a:graphic>
      </p:graphicFrame>
      <p:pic>
        <p:nvPicPr>
          <p:cNvPr id="88" name="Shape 88"/>
          <p:cNvPicPr preferRelativeResize="0"/>
          <p:nvPr/>
        </p:nvPicPr>
        <p:blipFill>
          <a:blip r:embed="rId3">
            <a:alphaModFix/>
          </a:blip>
          <a:stretch>
            <a:fillRect/>
          </a:stretch>
        </p:blipFill>
        <p:spPr>
          <a:xfrm>
            <a:off x="533400" y="381000"/>
            <a:ext cx="3276600" cy="60959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Shape 93"/>
          <p:cNvGraphicFramePr/>
          <p:nvPr>
            <p:extLst>
              <p:ext uri="{D42A27DB-BD31-4B8C-83A1-F6EECF244321}">
                <p14:modId xmlns:p14="http://schemas.microsoft.com/office/powerpoint/2010/main" val="1842782607"/>
              </p:ext>
            </p:extLst>
          </p:nvPr>
        </p:nvGraphicFramePr>
        <p:xfrm>
          <a:off x="152400" y="152400"/>
          <a:ext cx="8839200" cy="6553200"/>
        </p:xfrm>
        <a:graphic>
          <a:graphicData uri="http://schemas.openxmlformats.org/drawingml/2006/table">
            <a:tbl>
              <a:tblPr>
                <a:noFill/>
                <a:tableStyleId>{446D0883-EBF3-4D02-AA9F-6EA917113E9C}</a:tableStyleId>
              </a:tblPr>
              <a:tblGrid>
                <a:gridCol w="5812302"/>
                <a:gridCol w="3026898"/>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400" b="0" i="0" dirty="0">
                          <a:latin typeface="Comic Sans MS"/>
                          <a:ea typeface="Comic Sans MS"/>
                          <a:cs typeface="Comic Sans MS"/>
                          <a:sym typeface="Comic Sans MS"/>
                        </a:rPr>
                        <a:t>The cook</a:t>
                      </a:r>
                      <a:r>
                        <a:rPr lang="en-US" sz="2400" b="0" i="0" baseline="0" dirty="0">
                          <a:latin typeface="Comic Sans MS"/>
                          <a:ea typeface="Comic Sans MS"/>
                          <a:cs typeface="Comic Sans MS"/>
                          <a:sym typeface="Comic Sans MS"/>
                        </a:rPr>
                        <a:t> and other school staff</a:t>
                      </a:r>
                      <a:r>
                        <a:rPr lang="en-US" sz="2400" b="0" i="0" dirty="0">
                          <a:latin typeface="Comic Sans MS"/>
                          <a:ea typeface="Comic Sans MS"/>
                          <a:cs typeface="Comic Sans MS"/>
                          <a:sym typeface="Comic Sans MS"/>
                        </a:rPr>
                        <a:t> were very hungry and wanted to eat the gingerbread man. As soon as he was cooked, the cook opened the oven door. The gingerbread man jumped out into the</a:t>
                      </a:r>
                      <a:r>
                        <a:rPr lang="en-US" sz="2400" b="0" i="0" baseline="0" dirty="0">
                          <a:latin typeface="Comic Sans MS"/>
                          <a:ea typeface="Comic Sans MS"/>
                          <a:cs typeface="Comic Sans MS"/>
                          <a:sym typeface="Comic Sans MS"/>
                        </a:rPr>
                        <a:t> kitchen</a:t>
                      </a:r>
                      <a:r>
                        <a:rPr lang="en-US" sz="2400" b="0" i="0" dirty="0">
                          <a:latin typeface="Comic Sans MS"/>
                          <a:ea typeface="Comic Sans MS"/>
                          <a:cs typeface="Comic Sans MS"/>
                          <a:sym typeface="Comic Sans MS"/>
                        </a:rPr>
                        <a:t> and ran,</a:t>
                      </a:r>
                      <a:r>
                        <a:rPr lang="en-US" sz="2400" b="0" i="0" baseline="0" dirty="0">
                          <a:latin typeface="Comic Sans MS"/>
                          <a:ea typeface="Comic Sans MS"/>
                          <a:cs typeface="Comic Sans MS"/>
                          <a:sym typeface="Comic Sans MS"/>
                        </a:rPr>
                        <a:t> </a:t>
                      </a:r>
                      <a:r>
                        <a:rPr lang="en-US" sz="2400" b="0" i="0" dirty="0">
                          <a:latin typeface="Comic Sans MS"/>
                          <a:ea typeface="Comic Sans MS"/>
                          <a:cs typeface="Comic Sans MS"/>
                          <a:sym typeface="Comic Sans MS"/>
                        </a:rPr>
                        <a:t>shouting, “Don't eat me!”</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70" y="352540"/>
            <a:ext cx="5633687" cy="6191479"/>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Shape 99"/>
          <p:cNvGraphicFramePr/>
          <p:nvPr>
            <p:extLst>
              <p:ext uri="{D42A27DB-BD31-4B8C-83A1-F6EECF244321}">
                <p14:modId xmlns:p14="http://schemas.microsoft.com/office/powerpoint/2010/main" val="4127713928"/>
              </p:ext>
            </p:extLst>
          </p:nvPr>
        </p:nvGraphicFramePr>
        <p:xfrm>
          <a:off x="76200" y="152400"/>
          <a:ext cx="8915400" cy="6629400"/>
        </p:xfrm>
        <a:graphic>
          <a:graphicData uri="http://schemas.openxmlformats.org/drawingml/2006/table">
            <a:tbl>
              <a:tblPr>
                <a:noFill/>
                <a:tableStyleId>{410AC085-9220-4880-A4C1-C45DF1047BF5}</a:tableStyleId>
              </a:tblPr>
              <a:tblGrid>
                <a:gridCol w="5145795"/>
                <a:gridCol w="3769605"/>
              </a:tblGrid>
              <a:tr h="66294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3200" b="0" i="0" baseline="0" dirty="0" smtClean="0">
                          <a:latin typeface="Comic Sans MS"/>
                          <a:ea typeface="Comic Sans MS"/>
                          <a:cs typeface="Comic Sans MS"/>
                          <a:sym typeface="Comic Sans MS"/>
                        </a:rPr>
                        <a:t>All the cooks </a:t>
                      </a:r>
                      <a:r>
                        <a:rPr lang="en-US" sz="3200" b="0" i="0" dirty="0">
                          <a:latin typeface="Comic Sans MS"/>
                          <a:ea typeface="Comic Sans MS"/>
                          <a:cs typeface="Comic Sans MS"/>
                          <a:sym typeface="Comic Sans MS"/>
                        </a:rPr>
                        <a:t>ran after the gingerbread man.</a:t>
                      </a:r>
                      <a:br>
                        <a:rPr lang="en-US" sz="3200" b="0" i="0" dirty="0">
                          <a:latin typeface="Comic Sans MS"/>
                          <a:ea typeface="Comic Sans MS"/>
                          <a:cs typeface="Comic Sans MS"/>
                          <a:sym typeface="Comic Sans MS"/>
                        </a:rPr>
                      </a:br>
                      <a:r>
                        <a:rPr lang="en-US" sz="3200" b="0" i="0" dirty="0">
                          <a:latin typeface="Comic Sans MS"/>
                          <a:ea typeface="Comic Sans MS"/>
                          <a:cs typeface="Comic Sans MS"/>
                          <a:sym typeface="Comic Sans MS"/>
                        </a:rPr>
                        <a:t>“Stop! Stop!” they yelled. The gingerbread man did not look back. He ran on saying,</a:t>
                      </a:r>
                      <a:br>
                        <a:rPr lang="en-US" sz="3200" b="0" i="0" dirty="0">
                          <a:latin typeface="Comic Sans MS"/>
                          <a:ea typeface="Comic Sans MS"/>
                          <a:cs typeface="Comic Sans MS"/>
                          <a:sym typeface="Comic Sans MS"/>
                        </a:rPr>
                      </a:br>
                      <a:r>
                        <a:rPr lang="en-US" sz="3200" b="0" i="0" dirty="0">
                          <a:latin typeface="Comic Sans MS"/>
                          <a:ea typeface="Comic Sans MS"/>
                          <a:cs typeface="Comic Sans MS"/>
                          <a:sym typeface="Comic Sans MS"/>
                        </a:rPr>
                        <a:t>“Run, run as fast as you can! You can't catch me, 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52" y="308472"/>
            <a:ext cx="5045725" cy="6411817"/>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Shape 105"/>
          <p:cNvGraphicFramePr/>
          <p:nvPr>
            <p:extLst>
              <p:ext uri="{D42A27DB-BD31-4B8C-83A1-F6EECF244321}">
                <p14:modId xmlns:p14="http://schemas.microsoft.com/office/powerpoint/2010/main" val="328798502"/>
              </p:ext>
            </p:extLst>
          </p:nvPr>
        </p:nvGraphicFramePr>
        <p:xfrm>
          <a:off x="76200" y="152400"/>
          <a:ext cx="8915400" cy="6553200"/>
        </p:xfrm>
        <a:graphic>
          <a:graphicData uri="http://schemas.openxmlformats.org/drawingml/2006/table">
            <a:tbl>
              <a:tblPr>
                <a:noFill/>
                <a:tableStyleId>{A5D724A1-DBBD-4809-800B-166B4E7EEFC7}</a:tableStyleId>
              </a:tblPr>
              <a:tblGrid>
                <a:gridCol w="4506817"/>
                <a:gridCol w="4408583"/>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dirty="0">
                          <a:latin typeface="Comic Sans MS"/>
                          <a:ea typeface="Comic Sans MS"/>
                          <a:cs typeface="Comic Sans MS"/>
                          <a:sym typeface="Comic Sans MS"/>
                        </a:rPr>
                        <a:t>Down the </a:t>
                      </a:r>
                      <a:r>
                        <a:rPr lang="en-US" sz="2800" b="0" i="0" dirty="0" smtClean="0">
                          <a:latin typeface="Comic Sans MS"/>
                          <a:ea typeface="Comic Sans MS"/>
                          <a:cs typeface="Comic Sans MS"/>
                          <a:sym typeface="Comic Sans MS"/>
                        </a:rPr>
                        <a:t>stairs </a:t>
                      </a:r>
                      <a:r>
                        <a:rPr lang="en-US" sz="2800" b="0" i="0" dirty="0">
                          <a:latin typeface="Comic Sans MS"/>
                          <a:ea typeface="Comic Sans MS"/>
                          <a:cs typeface="Comic Sans MS"/>
                          <a:sym typeface="Comic Sans MS"/>
                        </a:rPr>
                        <a:t>he sped when he came to the</a:t>
                      </a:r>
                      <a:r>
                        <a:rPr lang="en-US" sz="2800" b="0" i="0" baseline="0" dirty="0">
                          <a:latin typeface="Comic Sans MS"/>
                          <a:ea typeface="Comic Sans MS"/>
                          <a:cs typeface="Comic Sans MS"/>
                          <a:sym typeface="Comic Sans MS"/>
                        </a:rPr>
                        <a:t> gym</a:t>
                      </a:r>
                      <a:r>
                        <a:rPr lang="en-US" sz="2800" b="0" i="0" dirty="0">
                          <a:latin typeface="Comic Sans MS"/>
                          <a:ea typeface="Comic Sans MS"/>
                          <a:cs typeface="Comic Sans MS"/>
                          <a:sym typeface="Comic Sans MS"/>
                        </a:rPr>
                        <a:t>. “Stop! Stop! I would like to eat you," shouted the</a:t>
                      </a:r>
                      <a:r>
                        <a:rPr lang="en-US" sz="2800" b="0" i="0" baseline="0" dirty="0">
                          <a:latin typeface="Comic Sans MS"/>
                          <a:ea typeface="Comic Sans MS"/>
                          <a:cs typeface="Comic Sans MS"/>
                          <a:sym typeface="Comic Sans MS"/>
                        </a:rPr>
                        <a:t> coach</a:t>
                      </a:r>
                      <a:r>
                        <a:rPr lang="en-US" sz="2800" b="0" i="0" dirty="0">
                          <a:latin typeface="Comic Sans MS"/>
                          <a:ea typeface="Comic Sans MS"/>
                          <a:cs typeface="Comic Sans MS"/>
                          <a:sym typeface="Comic Sans MS"/>
                        </a:rPr>
                        <a:t>. The gingerbread man was too fast. He ran on saying </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"Run, run as fast as you can. You can't catch me,</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6" y="583894"/>
            <a:ext cx="4483864" cy="5629620"/>
          </a:xfrm>
          <a:prstGeom prst="rect">
            <a:avLst/>
          </a:prstGeom>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Shape 105"/>
          <p:cNvGraphicFramePr/>
          <p:nvPr>
            <p:extLst>
              <p:ext uri="{D42A27DB-BD31-4B8C-83A1-F6EECF244321}">
                <p14:modId xmlns:p14="http://schemas.microsoft.com/office/powerpoint/2010/main" val="3287217844"/>
              </p:ext>
            </p:extLst>
          </p:nvPr>
        </p:nvGraphicFramePr>
        <p:xfrm>
          <a:off x="76200" y="152400"/>
          <a:ext cx="8915400" cy="6553200"/>
        </p:xfrm>
        <a:graphic>
          <a:graphicData uri="http://schemas.openxmlformats.org/drawingml/2006/table">
            <a:tbl>
              <a:tblPr>
                <a:noFill/>
                <a:tableStyleId>{A5D724A1-DBBD-4809-800B-166B4E7EEFC7}</a:tableStyleId>
              </a:tblPr>
              <a:tblGrid>
                <a:gridCol w="5035627"/>
                <a:gridCol w="3879773"/>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dirty="0" smtClean="0">
                          <a:latin typeface="Comic Sans MS"/>
                          <a:ea typeface="Comic Sans MS"/>
                          <a:cs typeface="Comic Sans MS"/>
                          <a:sym typeface="Comic Sans MS"/>
                        </a:rPr>
                        <a:t>Back</a:t>
                      </a:r>
                      <a:r>
                        <a:rPr lang="en-US" sz="2800" b="0" i="0" baseline="0" dirty="0" smtClean="0">
                          <a:latin typeface="Comic Sans MS"/>
                          <a:ea typeface="Comic Sans MS"/>
                          <a:cs typeface="Comic Sans MS"/>
                          <a:sym typeface="Comic Sans MS"/>
                        </a:rPr>
                        <a:t> up the stairs</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he sped when he came to the</a:t>
                      </a:r>
                      <a:r>
                        <a:rPr lang="en-US" sz="2800" b="0" i="0" baseline="0" dirty="0">
                          <a:latin typeface="Comic Sans MS"/>
                          <a:ea typeface="Comic Sans MS"/>
                          <a:cs typeface="Comic Sans MS"/>
                          <a:sym typeface="Comic Sans MS"/>
                        </a:rPr>
                        <a:t> </a:t>
                      </a:r>
                      <a:r>
                        <a:rPr lang="en-US" sz="2800" b="0" i="0" baseline="0" dirty="0" smtClean="0">
                          <a:latin typeface="Comic Sans MS"/>
                          <a:ea typeface="Comic Sans MS"/>
                          <a:cs typeface="Comic Sans MS"/>
                          <a:sym typeface="Comic Sans MS"/>
                        </a:rPr>
                        <a:t>Art room</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“Stop! Stop! I would like to eat you," shouted the</a:t>
                      </a:r>
                      <a:r>
                        <a:rPr lang="en-US" sz="2800" b="0" i="0" baseline="0" dirty="0">
                          <a:latin typeface="Comic Sans MS"/>
                          <a:ea typeface="Comic Sans MS"/>
                          <a:cs typeface="Comic Sans MS"/>
                          <a:sym typeface="Comic Sans MS"/>
                        </a:rPr>
                        <a:t> </a:t>
                      </a:r>
                      <a:r>
                        <a:rPr lang="en-US" sz="2800" b="0" i="0" baseline="0" dirty="0" smtClean="0">
                          <a:latin typeface="Comic Sans MS"/>
                          <a:ea typeface="Comic Sans MS"/>
                          <a:cs typeface="Comic Sans MS"/>
                          <a:sym typeface="Comic Sans MS"/>
                        </a:rPr>
                        <a:t>art teacher</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The gingerbread man was too fast. He ran on saying </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"Run, run as fast as you can. You can't catch me,</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I'm the gingerbread man.”</a:t>
                      </a:r>
                    </a:p>
                  </a:txBody>
                  <a:tcPr marL="47625" marR="47625" marT="47625" marB="47625" anchor="ct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8" y="616945"/>
            <a:ext cx="4913523" cy="4990641"/>
          </a:xfrm>
          <a:prstGeom prst="rect">
            <a:avLst/>
          </a:prstGeom>
        </p:spPr>
      </p:pic>
    </p:spTree>
    <p:extLst>
      <p:ext uri="{BB962C8B-B14F-4D97-AF65-F5344CB8AC3E}">
        <p14:creationId xmlns:p14="http://schemas.microsoft.com/office/powerpoint/2010/main" val="2514269340"/>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Shape 105"/>
          <p:cNvGraphicFramePr/>
          <p:nvPr>
            <p:extLst>
              <p:ext uri="{D42A27DB-BD31-4B8C-83A1-F6EECF244321}">
                <p14:modId xmlns:p14="http://schemas.microsoft.com/office/powerpoint/2010/main" val="970551875"/>
              </p:ext>
            </p:extLst>
          </p:nvPr>
        </p:nvGraphicFramePr>
        <p:xfrm>
          <a:off x="76200" y="152400"/>
          <a:ext cx="8915400" cy="6553200"/>
        </p:xfrm>
        <a:graphic>
          <a:graphicData uri="http://schemas.openxmlformats.org/drawingml/2006/table">
            <a:tbl>
              <a:tblPr>
                <a:noFill/>
                <a:tableStyleId>{A5D724A1-DBBD-4809-800B-166B4E7EEFC7}</a:tableStyleId>
              </a:tblPr>
              <a:tblGrid>
                <a:gridCol w="5035627"/>
                <a:gridCol w="3879773"/>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baseline="0" dirty="0" smtClean="0">
                          <a:latin typeface="Comic Sans MS"/>
                          <a:ea typeface="Comic Sans MS"/>
                          <a:cs typeface="Comic Sans MS"/>
                          <a:sym typeface="Comic Sans MS"/>
                        </a:rPr>
                        <a:t>He ran out the door and into the Music room</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“Stop! Stop! I would like to eat you," shouted the</a:t>
                      </a:r>
                      <a:r>
                        <a:rPr lang="en-US" sz="2800" b="0" i="0" baseline="0" dirty="0">
                          <a:latin typeface="Comic Sans MS"/>
                          <a:ea typeface="Comic Sans MS"/>
                          <a:cs typeface="Comic Sans MS"/>
                          <a:sym typeface="Comic Sans MS"/>
                        </a:rPr>
                        <a:t> </a:t>
                      </a:r>
                      <a:r>
                        <a:rPr lang="en-US" sz="2800" b="0" i="0" baseline="0" dirty="0" smtClean="0">
                          <a:latin typeface="Comic Sans MS"/>
                          <a:ea typeface="Comic Sans MS"/>
                          <a:cs typeface="Comic Sans MS"/>
                          <a:sym typeface="Comic Sans MS"/>
                        </a:rPr>
                        <a:t>music teacher</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The gingerbread man was too fast. He ran on saying </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"Run, run as fast as you can. You can't catch me,</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 y="528810"/>
            <a:ext cx="4979624" cy="5530467"/>
          </a:xfrm>
          <a:prstGeom prst="rect">
            <a:avLst/>
          </a:prstGeom>
        </p:spPr>
      </p:pic>
    </p:spTree>
    <p:extLst>
      <p:ext uri="{BB962C8B-B14F-4D97-AF65-F5344CB8AC3E}">
        <p14:creationId xmlns:p14="http://schemas.microsoft.com/office/powerpoint/2010/main" val="3764097063"/>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aphicFrame>
        <p:nvGraphicFramePr>
          <p:cNvPr id="105" name="Shape 105"/>
          <p:cNvGraphicFramePr/>
          <p:nvPr>
            <p:extLst>
              <p:ext uri="{D42A27DB-BD31-4B8C-83A1-F6EECF244321}">
                <p14:modId xmlns:p14="http://schemas.microsoft.com/office/powerpoint/2010/main" val="1353287306"/>
              </p:ext>
            </p:extLst>
          </p:nvPr>
        </p:nvGraphicFramePr>
        <p:xfrm>
          <a:off x="76200" y="152400"/>
          <a:ext cx="8915400" cy="6553200"/>
        </p:xfrm>
        <a:graphic>
          <a:graphicData uri="http://schemas.openxmlformats.org/drawingml/2006/table">
            <a:tbl>
              <a:tblPr>
                <a:noFill/>
                <a:tableStyleId>{A5D724A1-DBBD-4809-800B-166B4E7EEFC7}</a:tableStyleId>
              </a:tblPr>
              <a:tblGrid>
                <a:gridCol w="5035627"/>
                <a:gridCol w="3879773"/>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baseline="0" dirty="0" smtClean="0">
                          <a:latin typeface="Comic Sans MS"/>
                          <a:ea typeface="Comic Sans MS"/>
                          <a:cs typeface="Comic Sans MS"/>
                          <a:sym typeface="Comic Sans MS"/>
                        </a:rPr>
                        <a:t>He sped out the door and into the Library. </a:t>
                      </a:r>
                      <a:r>
                        <a:rPr lang="en-US" sz="2800" b="0" i="0" dirty="0" smtClean="0">
                          <a:latin typeface="Comic Sans MS"/>
                          <a:ea typeface="Comic Sans MS"/>
                          <a:cs typeface="Comic Sans MS"/>
                          <a:sym typeface="Comic Sans MS"/>
                        </a:rPr>
                        <a:t>“Stop</a:t>
                      </a:r>
                      <a:r>
                        <a:rPr lang="en-US" sz="2800" b="0" i="0" dirty="0">
                          <a:latin typeface="Comic Sans MS"/>
                          <a:ea typeface="Comic Sans MS"/>
                          <a:cs typeface="Comic Sans MS"/>
                          <a:sym typeface="Comic Sans MS"/>
                        </a:rPr>
                        <a:t>! Stop! I would like to eat you," </a:t>
                      </a:r>
                      <a:r>
                        <a:rPr lang="en-US" sz="2800" b="0" i="0" dirty="0" smtClean="0">
                          <a:latin typeface="Comic Sans MS"/>
                          <a:ea typeface="Comic Sans MS"/>
                          <a:cs typeface="Comic Sans MS"/>
                          <a:sym typeface="Comic Sans MS"/>
                        </a:rPr>
                        <a:t>whispered </a:t>
                      </a:r>
                      <a:r>
                        <a:rPr lang="en-US" sz="2800" b="0" i="0" dirty="0">
                          <a:latin typeface="Comic Sans MS"/>
                          <a:ea typeface="Comic Sans MS"/>
                          <a:cs typeface="Comic Sans MS"/>
                          <a:sym typeface="Comic Sans MS"/>
                        </a:rPr>
                        <a:t>the</a:t>
                      </a:r>
                      <a:r>
                        <a:rPr lang="en-US" sz="2800" b="0" i="0" baseline="0" dirty="0">
                          <a:latin typeface="Comic Sans MS"/>
                          <a:ea typeface="Comic Sans MS"/>
                          <a:cs typeface="Comic Sans MS"/>
                          <a:sym typeface="Comic Sans MS"/>
                        </a:rPr>
                        <a:t> </a:t>
                      </a:r>
                      <a:r>
                        <a:rPr lang="en-US" sz="2800" b="0" i="0" baseline="0" dirty="0" smtClean="0">
                          <a:latin typeface="Comic Sans MS"/>
                          <a:ea typeface="Comic Sans MS"/>
                          <a:cs typeface="Comic Sans MS"/>
                          <a:sym typeface="Comic Sans MS"/>
                        </a:rPr>
                        <a:t>librarian</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The gingerbread man was too fast. He ran on saying </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"Run, run as fast as you can. You can't catch me,</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I'm the gingerbread man.”</a:t>
                      </a:r>
                    </a:p>
                  </a:txBody>
                  <a:tcPr marL="47625" marR="47625" marT="47625" marB="47625" anchor="ct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04" y="815247"/>
            <a:ext cx="4869455" cy="4836405"/>
          </a:xfrm>
          <a:prstGeom prst="rect">
            <a:avLst/>
          </a:prstGeom>
        </p:spPr>
      </p:pic>
    </p:spTree>
    <p:extLst>
      <p:ext uri="{BB962C8B-B14F-4D97-AF65-F5344CB8AC3E}">
        <p14:creationId xmlns:p14="http://schemas.microsoft.com/office/powerpoint/2010/main" val="3713904403"/>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aphicFrame>
        <p:nvGraphicFramePr>
          <p:cNvPr id="111" name="Shape 111"/>
          <p:cNvGraphicFramePr/>
          <p:nvPr>
            <p:extLst>
              <p:ext uri="{D42A27DB-BD31-4B8C-83A1-F6EECF244321}">
                <p14:modId xmlns:p14="http://schemas.microsoft.com/office/powerpoint/2010/main" val="3274886466"/>
              </p:ext>
            </p:extLst>
          </p:nvPr>
        </p:nvGraphicFramePr>
        <p:xfrm>
          <a:off x="76200" y="152400"/>
          <a:ext cx="8915400" cy="6553200"/>
        </p:xfrm>
        <a:graphic>
          <a:graphicData uri="http://schemas.openxmlformats.org/drawingml/2006/table">
            <a:tbl>
              <a:tblPr>
                <a:noFill/>
                <a:tableStyleId>{FEACF38A-F3F2-435E-8579-1A82714EDC35}</a:tableStyleId>
              </a:tblPr>
              <a:tblGrid>
                <a:gridCol w="4936475"/>
                <a:gridCol w="3978925"/>
              </a:tblGrid>
              <a:tr h="6553200">
                <a:tc>
                  <a:txBody>
                    <a:bodyPr/>
                    <a:lstStyle/>
                    <a:p>
                      <a:pPr>
                        <a:spcBef>
                          <a:spcPts val="0"/>
                        </a:spcBef>
                        <a:buNone/>
                      </a:pPr>
                      <a:endParaRPr dirty="0"/>
                    </a:p>
                  </a:txBody>
                  <a:tcPr marL="91425" marR="91425" marT="91425" marB="91425"/>
                </a:tc>
                <a:tc>
                  <a:txBody>
                    <a:bodyPr/>
                    <a:lstStyle/>
                    <a:p>
                      <a:pPr lvl="0" algn="l" rtl="0">
                        <a:spcBef>
                          <a:spcPts val="0"/>
                        </a:spcBef>
                        <a:buSzPct val="25000"/>
                        <a:buNone/>
                      </a:pPr>
                      <a:r>
                        <a:rPr lang="en-US" sz="2800" b="0" i="0" dirty="0" smtClean="0">
                          <a:latin typeface="Comic Sans MS"/>
                          <a:ea typeface="Comic Sans MS"/>
                          <a:cs typeface="Comic Sans MS"/>
                          <a:sym typeface="Comic Sans MS"/>
                        </a:rPr>
                        <a:t>Through</a:t>
                      </a:r>
                      <a:r>
                        <a:rPr lang="en-US" sz="2800" b="0" i="0" baseline="0" dirty="0" smtClean="0">
                          <a:latin typeface="Comic Sans MS"/>
                          <a:ea typeface="Comic Sans MS"/>
                          <a:cs typeface="Comic Sans MS"/>
                          <a:sym typeface="Comic Sans MS"/>
                        </a:rPr>
                        <a:t> the cafeteria and down the hallway</a:t>
                      </a:r>
                      <a:r>
                        <a:rPr lang="en-US" sz="2800" b="0" i="0" dirty="0" smtClean="0">
                          <a:latin typeface="Comic Sans MS"/>
                          <a:ea typeface="Comic Sans MS"/>
                          <a:cs typeface="Comic Sans MS"/>
                          <a:sym typeface="Comic Sans MS"/>
                        </a:rPr>
                        <a:t> </a:t>
                      </a:r>
                      <a:r>
                        <a:rPr lang="en-US" sz="2800" b="0" i="0" dirty="0">
                          <a:latin typeface="Comic Sans MS"/>
                          <a:ea typeface="Comic Sans MS"/>
                          <a:cs typeface="Comic Sans MS"/>
                          <a:sym typeface="Comic Sans MS"/>
                        </a:rPr>
                        <a:t>he sped when he came to the</a:t>
                      </a:r>
                      <a:r>
                        <a:rPr lang="en-US" sz="2800" b="0" i="0" baseline="0" dirty="0">
                          <a:latin typeface="Comic Sans MS"/>
                          <a:ea typeface="Comic Sans MS"/>
                          <a:cs typeface="Comic Sans MS"/>
                          <a:sym typeface="Comic Sans MS"/>
                        </a:rPr>
                        <a:t> nurses’ office</a:t>
                      </a:r>
                      <a:r>
                        <a:rPr lang="en-US" sz="2800" b="0" i="0" dirty="0">
                          <a:latin typeface="Comic Sans MS"/>
                          <a:ea typeface="Comic Sans MS"/>
                          <a:cs typeface="Comic Sans MS"/>
                          <a:sym typeface="Comic Sans MS"/>
                        </a:rPr>
                        <a:t>. “Stop! Stop! I would like to eat you," shouted the</a:t>
                      </a:r>
                      <a:r>
                        <a:rPr lang="en-US" sz="2800" b="0" i="0" baseline="0" dirty="0">
                          <a:latin typeface="Comic Sans MS"/>
                          <a:ea typeface="Comic Sans MS"/>
                          <a:cs typeface="Comic Sans MS"/>
                          <a:sym typeface="Comic Sans MS"/>
                        </a:rPr>
                        <a:t> nurse</a:t>
                      </a:r>
                      <a:r>
                        <a:rPr lang="en-US" sz="2800" b="0" i="0" dirty="0">
                          <a:latin typeface="Comic Sans MS"/>
                          <a:ea typeface="Comic Sans MS"/>
                          <a:cs typeface="Comic Sans MS"/>
                          <a:sym typeface="Comic Sans MS"/>
                        </a:rPr>
                        <a:t>. The gingerbread man was too fast. He ran on saying </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"Run, run as fast as you can. You can't catch me,</a:t>
                      </a:r>
                      <a:br>
                        <a:rPr lang="en-US" sz="2800" b="0" i="0" dirty="0">
                          <a:latin typeface="Comic Sans MS"/>
                          <a:ea typeface="Comic Sans MS"/>
                          <a:cs typeface="Comic Sans MS"/>
                          <a:sym typeface="Comic Sans MS"/>
                        </a:rPr>
                      </a:br>
                      <a:r>
                        <a:rPr lang="en-US" sz="2800" b="0" i="0" dirty="0">
                          <a:latin typeface="Comic Sans MS"/>
                          <a:ea typeface="Comic Sans MS"/>
                          <a:cs typeface="Comic Sans MS"/>
                          <a:sym typeface="Comic Sans MS"/>
                        </a:rPr>
                        <a:t>I'm the gingerbread man.”</a:t>
                      </a:r>
                    </a:p>
                  </a:txBody>
                  <a:tcPr marL="47625" marR="47625" marT="47625" marB="47625" anchor="ct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54" y="771180"/>
            <a:ext cx="4583017" cy="4935557"/>
          </a:xfrm>
          <a:prstGeom prst="rect">
            <a:avLst/>
          </a:prstGeom>
        </p:spPr>
      </p:pic>
    </p:spTree>
  </p:cSld>
  <p:clrMapOvr>
    <a:masterClrMapping/>
  </p:clrMapOvr>
  <p:transition spd="slow">
    <p:cut/>
  </p:transition>
</p:sld>
</file>

<file path=ppt/theme/theme1.xml><?xml version="1.0" encoding="utf-8"?>
<a:theme xmlns:a="http://schemas.openxmlformats.org/drawingml/2006/main" name="Custom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625</Words>
  <Application>Microsoft Office PowerPoint</Application>
  <PresentationFormat>On-screen Show (4:3)</PresentationFormat>
  <Paragraphs>16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Comic Sans MS</vt:lpstr>
      <vt:lpstr>Custom Theme</vt:lpstr>
      <vt:lpstr>The Gingerbread 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Gingerbread Man</dc:title>
  <dc:creator>CODY SWEARENGEN</dc:creator>
  <cp:lastModifiedBy>Windows User</cp:lastModifiedBy>
  <cp:revision>5</cp:revision>
  <dcterms:modified xsi:type="dcterms:W3CDTF">2014-09-15T15:19:13Z</dcterms:modified>
</cp:coreProperties>
</file>